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2" r:id="rId5"/>
    <p:sldId id="261" r:id="rId6"/>
    <p:sldId id="306" r:id="rId7"/>
  </p:sldIdLst>
  <p:sldSz cx="6858000" cy="9906000" type="A4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BC2BA1C-3A3A-7D84-3C04-07B5F7F2C8F9}" name="Nynne Budtz Christiansen" initials="NBC" userId="S::nmch@dtu.dk::642046ec-dcd0-4694-b3c1-aff8f7625e78" providerId="AD"/>
  <p188:author id="{09A59D92-D4A4-1316-522E-8662B862DA99}" name="Brian Gjerstrup" initials="BG" userId="SRIANG@RUC.DK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Brandt Middelfart" initials="CM" lastIdx="1" clrIdx="0">
    <p:extLst>
      <p:ext uri="{19B8F6BF-5375-455C-9EA6-DF929625EA0E}">
        <p15:presenceInfo xmlns:p15="http://schemas.microsoft.com/office/powerpoint/2012/main" userId="SBRMI@DTU.DK" providerId="AD"/>
      </p:ext>
    </p:extLst>
  </p:cmAuthor>
  <p:cmAuthor id="2" name="Brian Gjerstrup" initials="BG" lastIdx="4" clrIdx="1">
    <p:extLst>
      <p:ext uri="{19B8F6BF-5375-455C-9EA6-DF929625EA0E}">
        <p15:presenceInfo xmlns:p15="http://schemas.microsoft.com/office/powerpoint/2012/main" userId="SRIANG@RUC.DK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952F"/>
    <a:srgbClr val="1C3564"/>
    <a:srgbClr val="F3F5F7"/>
    <a:srgbClr val="A5B7C5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7" autoAdjust="0"/>
    <p:restoredTop sz="94694"/>
  </p:normalViewPr>
  <p:slideViewPr>
    <p:cSldViewPr snapToGrid="0">
      <p:cViewPr varScale="1">
        <p:scale>
          <a:sx n="78" d="100"/>
          <a:sy n="78" d="100"/>
        </p:scale>
        <p:origin x="3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8541F4E-46CE-4EB9-B829-A6B7FA08A7F3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7C9B23F-6F8B-4246-8688-09A2900E877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71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C9B23F-6F8B-4246-8688-09A2900E877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384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B407F7-E2AC-0EC0-CBF6-7A965937B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1ADBA4E-308A-F7A3-15D0-7982ABA7A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509CDF-4984-5627-E2D3-5B6631A63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F4CAA38-E2CA-98AD-657A-67EBCBF15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5B3FD9A-54A5-9530-F22B-BD8A5E211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324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81FA1F-A1F1-291D-A6AF-6258D1A9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29836B8-A388-42A1-1930-3047ED734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ABF5052-6FE3-EF8C-4B44-9132E405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B86D6CE-F97B-D529-D9D0-BF1B8BA3D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B58D2B9-9F2D-F9E4-D63D-3650AEEB1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127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25F35C5-508C-7B0C-857E-F22E3642C6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4E9634A-0278-1251-F68D-6B7D94B115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CE71488-8BA7-3EA1-53DE-03DB1A6BB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7A411FC-3E2E-E824-0F10-45DE1E7D1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544E97A-BE4C-BB14-A111-13FEBFFEC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357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322030-1CB8-C163-B1B2-E0B509BBD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021E4E-4C61-EA12-D923-466274AF7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02F2DDE-593D-E07B-4FDA-4367AF35F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37923F9-DC22-37BB-CB5A-66D3D0419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3AB945F-90C8-6EDE-E781-30DE7CF30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3555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05A248-A2C4-611D-74CB-DC77C0720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ADD4C99-AB51-804C-8A64-96145CDF9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0C65229-5430-0E48-4284-B1739E69D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C20E6DC-1464-3145-D973-9B18695B7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BC1A199-A75B-91F7-D6CB-06467423E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283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DF4A8D-3BFB-2C1C-45BD-C1B0F610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24DA340-3D15-8E11-E23B-A5E01CEDE0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928A5AE-1FBF-8E0C-732F-D72C6EBCF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72D2AC8-0460-1E07-8FC4-C1F591B5C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25D1CBB-AC6F-D6DE-8B26-B6026553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D2C0E7A-83C9-784E-814B-E5BD849B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469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230F79-A010-4816-8B06-0A7032DB6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D21BE68-B316-8AE3-BEB2-D1C4AA0E7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D899E74-2E57-0A2F-A66B-49A8FDCA8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D6D2FAB-6C16-6E21-2B20-E925C812DD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5A8675C-871E-18BB-2AFF-B95B14E09F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4E1F932-16D8-4965-AB56-0B0111BA3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28647CA-8694-07ED-076D-50C6BAA49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2B37DAA-1C3F-9BB8-727C-7996BCB57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772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4BA65-183F-4577-63CA-905C5E12C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C2219F3-ADBE-E73E-6001-427358DCC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B4BBBAF-9E2B-329A-C616-D72BA0580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398F29C-EE95-D89C-838C-CF6AFFFC3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451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0C00B0AF-3F05-8078-65EF-96A9BAB23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4FF5AA4-BC1B-6C8D-8846-450FD37B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2F8979B-6BEF-E2EB-0AFD-6857E590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292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430A5C-4245-42E8-4CEF-D0776E9A1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1EBC39-BEE8-036B-F88C-C96EA11F0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5AAB856-8000-21A6-4B7A-EEDB8C9BC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CA207E3-B95D-AECD-DD65-B3B8E4869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09622D0-7FF1-02F4-C87D-0BDD09BC3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4EA7149-BA2E-40E1-5A38-2A077B27A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04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C05983-8027-E2BC-0696-65DC2D865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F75CC98-0DD5-F6F0-9AA4-1EEBB24F1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9FF80B6-81A2-4E80-DA91-5FD6E13AB6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54DEB93-2A71-0B17-5485-69629C0F0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B26DFD5-1DDB-E56E-3F41-AC1012A8F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F282C03-44A4-40EB-239D-A360B1FE9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958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3BA7E39-31D9-20B5-AB33-5B3A60209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F5589CD-1AAE-5D65-E750-C11E7C1D2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20317FF-A131-B558-755E-068569FEEB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484F3-6126-4F89-9D82-CB915852262F}" type="datetimeFigureOut">
              <a:rPr lang="da-DK" smtClean="0"/>
              <a:t>22-01-2026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E9519BD-73F5-A3BF-D790-DA73395315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A761096-7684-EAB8-6F63-408D8EDB9D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F000E-672D-4367-89A5-18CA15F1F33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957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mch@dtu.dk" TargetMode="External"/><Relationship Id="rId2" Type="http://schemas.openxmlformats.org/officeDocument/2006/relationships/hyperlink" Target="https://open-entrepreneurship.com/wp-content/uploads/2025/07/Cofounder-run-FAQ-2025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BEA4A-A30F-4DA8-BB67-B22F35EA22A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496690" y="1561976"/>
            <a:ext cx="5915025" cy="760246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EE952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 part of the Co-Founder Run, please complete the one-pager on slide 2 with information about your pre-startup and </a:t>
            </a:r>
            <a:r>
              <a:rPr lang="en-US" sz="1000" b="1" u="sng" dirty="0">
                <a:solidFill>
                  <a:srgbClr val="EE952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submit it in PDF-format</a:t>
            </a:r>
            <a:r>
              <a:rPr lang="en-US" sz="1000" b="1" dirty="0">
                <a:solidFill>
                  <a:srgbClr val="EE952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along with your application by March 16, 2026, at 23:59 (CEST), here: open-entrepreneurship.com/cofounder/</a:t>
            </a:r>
          </a:p>
          <a:p>
            <a:pPr marL="0" indent="0">
              <a:buNone/>
            </a:pPr>
            <a:endParaRPr lang="en-US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en-US" sz="1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is the purpose of the one-pager?</a:t>
            </a:r>
          </a:p>
          <a:p>
            <a:pPr marL="0" indent="0">
              <a:buNone/>
            </a:pP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one-pager is designed to give potential commercial co-founders a clear and concise overview of your pre-startup and the type of collaborator you are seeking, functioning as a “job add” for a future co-founder. </a:t>
            </a:r>
          </a:p>
          <a:p>
            <a:pPr marL="0" indent="0">
              <a:buNone/>
            </a:pP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Entrepreneurship’s (OE) Co-Founder Run team uses these to promote your pre-startup internally with OE’s community, across Danish universities, and externally via social media to help match you with relevant co-founders. </a:t>
            </a:r>
          </a:p>
          <a:p>
            <a:pPr marL="0" indent="0">
              <a:buNone/>
            </a:pP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Only the one-pager is shared for promotion; all other application information is used internally.</a:t>
            </a:r>
          </a:p>
          <a:p>
            <a:pPr marL="0" indent="0">
              <a:buNone/>
            </a:pP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en-US" sz="1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Tips for creating a one-liner</a:t>
            </a:r>
          </a:p>
          <a:p>
            <a:pPr marL="0" indent="0">
              <a:buNone/>
            </a:pP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Keep it short, clear, and non-technical. Use market-relevant language to quickly convey your venture and attract potential co-founders. </a:t>
            </a:r>
          </a:p>
          <a:p>
            <a:pPr marL="0" indent="0">
              <a:buNone/>
            </a:pPr>
            <a:b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Examples from Co-Founder Run, Autumn 2025: </a:t>
            </a:r>
          </a:p>
          <a:p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Selene – A one-stop platform for cyber threat intelligence </a:t>
            </a:r>
          </a:p>
          <a:p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GLYON – Commercializing the first CO2-powered technology for textile recycling</a:t>
            </a:r>
          </a:p>
          <a:p>
            <a:pPr marL="128270" indent="-128270"/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COBLER – MedTech helping women suffering from severe urinary incontinence</a:t>
            </a:r>
            <a:b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en-US" sz="1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Formatting</a:t>
            </a:r>
          </a:p>
          <a:p>
            <a:pPr marL="0" indent="0">
              <a:buNone/>
            </a:pP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 follow the formatting of the original template exactly, as it is optimized for both printing and online sharing. See slide 3 to view an example from Co-Founder Run Autumn 2025.</a:t>
            </a:r>
          </a:p>
          <a:p>
            <a:pPr marL="128270" indent="-128270"/>
            <a:r>
              <a:rPr lang="en-US" sz="1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Headings</a:t>
            </a: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(one-liner and name of startup):</a:t>
            </a:r>
            <a:b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Sans, size 18 </a:t>
            </a:r>
          </a:p>
          <a:p>
            <a:pPr marL="128270" indent="-128270"/>
            <a:r>
              <a:rPr lang="en-US" sz="1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Main text below the titles in all caps </a:t>
            </a: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(do not change these):</a:t>
            </a:r>
            <a:b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Sans, size 9</a:t>
            </a:r>
          </a:p>
          <a:p>
            <a:pPr marL="0" indent="0">
              <a:buNone/>
            </a:pP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1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1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1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1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1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1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endParaRPr lang="en-US" sz="10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br>
              <a:rPr lang="en-US" sz="1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Any questions?</a:t>
            </a:r>
            <a:endParaRPr lang="en-US" sz="1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 refer to our </a:t>
            </a: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FAQ</a:t>
            </a: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or contact </a:t>
            </a: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nmch@dtu.dk</a:t>
            </a: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for clarifications.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D3F072-243F-4C81-A3DF-E51EDE9BCB08}"/>
              </a:ext>
            </a:extLst>
          </p:cNvPr>
          <p:cNvSpPr txBox="1"/>
          <p:nvPr/>
        </p:nvSpPr>
        <p:spPr>
          <a:xfrm>
            <a:off x="1714500" y="4724400"/>
            <a:ext cx="3429000" cy="26161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100" b="1" dirty="0">
              <a:latin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A1FB45-A1F0-519D-8F6D-7D6B7E9155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129490" y="1192644"/>
            <a:ext cx="5272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>
                    <a:lumMod val="50000"/>
                  </a:schemeClr>
                </a:solidFill>
              </a:rPr>
              <a:t>………………………………………………………………………………..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9A505136-2590-8061-0ABD-153A583505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690" y="-223460"/>
            <a:ext cx="5915026" cy="7480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br>
              <a:rPr lang="en-US" sz="2000" b="1" kern="100" dirty="0"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br>
              <a:rPr lang="en-US" sz="2000" b="1" kern="100" dirty="0"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br>
              <a:rPr lang="en-US" sz="2000" b="1" kern="100" dirty="0"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r>
              <a:rPr lang="en-US" sz="2000" b="1" kern="100" dirty="0"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CO-FOUNDER RUN SPRING 2026</a:t>
            </a:r>
            <a:br>
              <a:rPr lang="en-US" sz="2000" b="1" kern="100" dirty="0"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r>
              <a:rPr lang="en-US" sz="2000" kern="100" dirty="0">
                <a:solidFill>
                  <a:srgbClr val="1C3564"/>
                </a:solidFill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Guide for filling out one-pager</a:t>
            </a:r>
            <a:endParaRPr lang="da-DK" sz="2000" cap="all" dirty="0">
              <a:solidFill>
                <a:srgbClr val="1C356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86D93789-913F-4508-AB50-72DD5F740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721652"/>
              </p:ext>
            </p:extLst>
          </p:nvPr>
        </p:nvGraphicFramePr>
        <p:xfrm>
          <a:off x="496690" y="6949435"/>
          <a:ext cx="5731115" cy="15707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7689">
                  <a:extLst>
                    <a:ext uri="{9D8B030D-6E8A-4147-A177-3AD203B41FA5}">
                      <a16:colId xmlns:a16="http://schemas.microsoft.com/office/drawing/2014/main" val="267740336"/>
                    </a:ext>
                  </a:extLst>
                </a:gridCol>
                <a:gridCol w="4223426">
                  <a:extLst>
                    <a:ext uri="{9D8B030D-6E8A-4147-A177-3AD203B41FA5}">
                      <a16:colId xmlns:a16="http://schemas.microsoft.com/office/drawing/2014/main" val="3567263642"/>
                    </a:ext>
                  </a:extLst>
                </a:gridCol>
              </a:tblGrid>
              <a:tr h="216258">
                <a:tc gridSpan="2"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Important Dates Spring 2026</a:t>
                      </a: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000" b="0" i="0" u="none" strike="noStrike" noProof="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593018"/>
                  </a:ext>
                </a:extLst>
              </a:tr>
              <a:tr h="30526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000" b="1" u="none" strike="noStrike" noProof="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16 March at 23:59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000" b="0" u="none" strike="noStrike" noProof="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Deadline: Pre-startup Applications – responses by 23 March</a:t>
                      </a:r>
                      <a:endParaRPr lang="en-US" sz="1000" b="0" i="0" u="none" strike="noStrike" noProof="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4313784"/>
                  </a:ext>
                </a:extLst>
              </a:tr>
              <a:tr h="246678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09 April</a:t>
                      </a: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Co-Founder Nights – Get feedback to revise your one-pager</a:t>
                      </a:r>
                      <a:endParaRPr lang="en-US" sz="10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23254094"/>
                  </a:ext>
                </a:extLst>
              </a:tr>
              <a:tr h="258306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12 April at 23:59</a:t>
                      </a: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Open Sans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Deadline: Submit Revised One-Pager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1513393"/>
                  </a:ext>
                </a:extLst>
              </a:tr>
              <a:tr h="258306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15 April</a:t>
                      </a: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Campaign Launch Co-Founder Search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0346618"/>
                  </a:ext>
                </a:extLst>
              </a:tr>
              <a:tr h="258306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06 May at 23:59</a:t>
                      </a: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Deadline: Commercial Co-founder Applications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274542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1556E92-FC5A-87F7-2ADF-BA985961537B}"/>
              </a:ext>
            </a:extLst>
          </p:cNvPr>
          <p:cNvGraphicFramePr>
            <a:graphicFrameLocks noGrp="1"/>
          </p:cNvGraphicFramePr>
          <p:nvPr/>
        </p:nvGraphicFramePr>
        <p:xfrm>
          <a:off x="8674443" y="2693773"/>
          <a:ext cx="208280" cy="245809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5135282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ysDash"/>
                    </a:lnL>
                    <a:lnR w="12700" cmpd="sng">
                      <a:solidFill>
                        <a:schemeClr val="tx1"/>
                      </a:solidFill>
                      <a:prstDash val="sysDash"/>
                    </a:lnR>
                    <a:lnT w="12700" cmpd="sng">
                      <a:solidFill>
                        <a:schemeClr val="tx1"/>
                      </a:solidFill>
                      <a:prstDash val="sysDash"/>
                    </a:lnT>
                    <a:lnB w="12700" cmpd="sng">
                      <a:solidFill>
                        <a:schemeClr val="tx1"/>
                      </a:solidFill>
                      <a:prstDash val="sysDash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116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496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2">
            <a:extLst>
              <a:ext uri="{FF2B5EF4-FFF2-40B4-BE49-F238E27FC236}">
                <a16:creationId xmlns:a16="http://schemas.microsoft.com/office/drawing/2014/main" id="{0A39E52B-2DF0-3F28-A11A-9AB7A22786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>
          <a:xfrm>
            <a:off x="214673" y="2723290"/>
            <a:ext cx="2520000" cy="5669279"/>
          </a:xfrm>
          <a:solidFill>
            <a:schemeClr val="bg1"/>
          </a:solidFill>
        </p:spPr>
        <p:txBody>
          <a:bodyPr vert="horz" lIns="91440" tIns="45720" rIns="91440" bIns="45720" numCol="1" rtlCol="0" anchor="t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PROBLEM</a:t>
            </a:r>
          </a:p>
          <a:p>
            <a:pPr algn="l">
              <a:lnSpc>
                <a:spcPct val="100000"/>
              </a:lnSpc>
            </a:pPr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problem you aim to solve: What problem does your pre-startup address?</a:t>
            </a:r>
          </a:p>
          <a:p>
            <a:pPr algn="l">
              <a:lnSpc>
                <a:spcPct val="100000"/>
              </a:lnSpc>
            </a:pPr>
            <a:endParaRPr lang="en-US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OUR SOLUTION</a:t>
            </a:r>
          </a:p>
          <a:p>
            <a:pPr algn="l">
              <a:lnSpc>
                <a:spcPct val="100000"/>
              </a:lnSpc>
            </a:pPr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do you plan to solve the problem?</a:t>
            </a:r>
          </a:p>
          <a:p>
            <a:pPr algn="l">
              <a:lnSpc>
                <a:spcPct val="100000"/>
              </a:lnSpc>
            </a:pPr>
            <a:endParaRPr lang="en-US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PATENT STATUS</a:t>
            </a:r>
          </a:p>
          <a:p>
            <a:pPr algn="l">
              <a:lnSpc>
                <a:spcPct val="100000"/>
              </a:lnSpc>
            </a:pPr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Briefly state if you have any patents filed, granted, or in progress. If patents are not applicable to your startup, simply state that.</a:t>
            </a:r>
          </a:p>
          <a:p>
            <a:pPr algn="l">
              <a:lnSpc>
                <a:spcPct val="100000"/>
              </a:lnSpc>
            </a:pPr>
            <a:endParaRPr lang="en-US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FINANCIAL OVERVIEW</a:t>
            </a:r>
          </a:p>
          <a:p>
            <a:pPr algn="l">
              <a:lnSpc>
                <a:spcPct val="100000"/>
              </a:lnSpc>
            </a:pPr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Briefly describe how your pre-startup generates or plans to generate revenue. Try giving an insight into your planned business model and growth potential.</a:t>
            </a:r>
          </a:p>
          <a:p>
            <a:pPr algn="l">
              <a:lnSpc>
                <a:spcPct val="100000"/>
              </a:lnSpc>
            </a:pPr>
            <a:endParaRPr lang="en-US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MILESTONES</a:t>
            </a:r>
          </a:p>
          <a:p>
            <a:pPr algn="l">
              <a:lnSpc>
                <a:spcPct val="100000"/>
              </a:lnSpc>
            </a:pPr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Key milestones your pre-startup has achieved e.g., product development, customer traction, funding, partnerships, pilots.</a:t>
            </a:r>
          </a:p>
          <a:p>
            <a:pPr algn="l">
              <a:lnSpc>
                <a:spcPct val="100000"/>
              </a:lnSpc>
            </a:pPr>
            <a:r>
              <a:rPr lang="en-US" sz="900" dirty="0">
                <a:latin typeface="Open Sans"/>
              </a:rPr>
              <a:t>Milestones you aim to achieve in the near future.</a:t>
            </a:r>
          </a:p>
          <a:p>
            <a:pPr algn="l">
              <a:lnSpc>
                <a:spcPct val="100000"/>
              </a:lnSpc>
            </a:pPr>
            <a:endParaRPr lang="en-US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TARGET MARKET &amp; CUSTOMERS</a:t>
            </a:r>
          </a:p>
          <a:p>
            <a:pPr algn="l">
              <a:lnSpc>
                <a:spcPct val="100000"/>
              </a:lnSpc>
            </a:pPr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the type of customers you are building for and the market you aim to serve.</a:t>
            </a:r>
          </a:p>
          <a:p>
            <a:pPr algn="l"/>
            <a:endParaRPr lang="da-DK" sz="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F03AED32-33B4-FFC3-C844-43BCF080494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211997" y="1719319"/>
            <a:ext cx="6483235" cy="748026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br>
              <a:rPr lang="en-US" sz="2000" b="1" kern="100" dirty="0">
                <a:effectLst/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br>
              <a:rPr lang="en-US" sz="2000" b="1" kern="100" dirty="0">
                <a:effectLst/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br>
              <a:rPr lang="en-US" sz="2000" b="1" kern="100" dirty="0">
                <a:effectLst/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r>
              <a:rPr lang="en-US" sz="1800" b="1" kern="100" dirty="0">
                <a:effectLst/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One l</a:t>
            </a:r>
            <a:r>
              <a:rPr lang="en-US" sz="1800" b="1" kern="100" dirty="0"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iner here (concise s</a:t>
            </a:r>
            <a:r>
              <a:rPr lang="en-US" sz="1800" b="1" kern="100" dirty="0">
                <a:effectLst/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tatement for commercial use)</a:t>
            </a:r>
            <a:br>
              <a:rPr lang="en-US" sz="1800" b="1" kern="100" dirty="0">
                <a:effectLst/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r>
              <a:rPr lang="en-US" sz="1800" kern="100" dirty="0">
                <a:solidFill>
                  <a:srgbClr val="1C3564"/>
                </a:solidFill>
                <a:effectLst/>
                <a:latin typeface="Open Sans" panose="020B0606030504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Name of startup  </a:t>
            </a:r>
            <a:endParaRPr lang="da-DK" sz="1800" cap="all" dirty="0">
              <a:solidFill>
                <a:srgbClr val="1C356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6" name="Picture 21">
            <a:extLst>
              <a:ext uri="{FF2B5EF4-FFF2-40B4-BE49-F238E27FC236}">
                <a16:creationId xmlns:a16="http://schemas.microsoft.com/office/drawing/2014/main" id="{D05BFE4D-DB88-0B46-B6EA-7B49E7A5600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10" y="155334"/>
            <a:ext cx="2918961" cy="870282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1A09A810-90E5-33FD-6F9A-F959236280B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8875059"/>
            <a:ext cx="6858000" cy="103094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8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511C0F7B-2818-D80F-29B9-67A2E6EF97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4673" y="9035085"/>
            <a:ext cx="4003861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2865755" algn="ctr"/>
                <a:tab pos="5731510" algn="r"/>
                <a:tab pos="2865755" algn="ctr"/>
                <a:tab pos="5941060" algn="r"/>
              </a:tabLst>
            </a:pPr>
            <a:r>
              <a:rPr lang="da-DK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ABOUT OPEN ENTREPRENEURSHIP</a:t>
            </a:r>
          </a:p>
          <a:p>
            <a:pPr>
              <a:tabLst>
                <a:tab pos="2865755" algn="ctr"/>
                <a:tab pos="5731510" algn="r"/>
                <a:tab pos="2865755" algn="ctr"/>
                <a:tab pos="5941060" algn="r"/>
              </a:tabLst>
            </a:pPr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Open Entrepreneurship is a collaboration between all Danish universities aiming to create more research-based startups.</a:t>
            </a:r>
            <a:r>
              <a:rPr lang="da-DK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da-DK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a-DK" sz="900" b="1" dirty="0">
                <a:solidFill>
                  <a:srgbClr val="1C35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www.open-entrepreneurship.com 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86ED19FA-FA6B-4BC8-59E0-7DF3913353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6456" y="1163535"/>
            <a:ext cx="5970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865755" algn="ctr"/>
                <a:tab pos="5731510" algn="r"/>
                <a:tab pos="2865755" algn="ctr"/>
                <a:tab pos="5941060" algn="r"/>
              </a:tabLst>
            </a:pPr>
            <a:r>
              <a:rPr lang="en-US" dirty="0">
                <a:solidFill>
                  <a:srgbClr val="1C356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CO-FOUNDER NEEDED </a:t>
            </a:r>
            <a:endParaRPr lang="da-DK" dirty="0">
              <a:solidFill>
                <a:srgbClr val="1C3564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Undertitel 2">
            <a:extLst>
              <a:ext uri="{FF2B5EF4-FFF2-40B4-BE49-F238E27FC236}">
                <a16:creationId xmlns:a16="http://schemas.microsoft.com/office/drawing/2014/main" id="{D2D11C48-BB27-9D67-240D-B8CBD62C3BA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5700" y="2723289"/>
            <a:ext cx="2520000" cy="5669279"/>
          </a:xfrm>
          <a:prstGeom prst="rect">
            <a:avLst/>
          </a:prstGeom>
          <a:noFill/>
        </p:spPr>
        <p:txBody>
          <a:bodyPr vert="horz" lIns="91440" tIns="45720" rIns="91440" bIns="45720" numCol="1" rtlCol="0" anchor="t">
            <a:no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CO-FOUNDER PROFILE WE ARE LOOKING FOR</a:t>
            </a:r>
          </a:p>
          <a:p>
            <a:pPr algn="l"/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Preferred qualifications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 preferred skills, experience, and/or education using bullets.</a:t>
            </a:r>
          </a:p>
          <a:p>
            <a:pPr algn="l"/>
            <a:endParaRPr lang="en-US" sz="9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Personal fit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the personal qualities and values you are looking for in a co-founder to ensure aligned partnership. </a:t>
            </a:r>
          </a:p>
          <a:p>
            <a:pPr algn="l"/>
            <a:endParaRPr lang="en-US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TASKS &amp; RESPONSIBILITIES (FIRST 3 MONTHS) </a:t>
            </a:r>
          </a:p>
          <a:p>
            <a:pPr algn="l"/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are the current main challenges? What challenges do you expect the co-founder to work on? </a:t>
            </a:r>
            <a:endParaRPr lang="en-US" sz="9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endParaRPr lang="en-US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ACADEMIC &amp; ENTREPRENEURIAL BACKGROUND OF CURRENT CO-FOUNDERS</a:t>
            </a:r>
          </a:p>
          <a:p>
            <a:pPr algn="l"/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Team members and your backgrounds.</a:t>
            </a:r>
          </a:p>
          <a:p>
            <a:pPr algn="l"/>
            <a:endParaRPr lang="en-US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PHYSICAL ADDRESS</a:t>
            </a:r>
          </a:p>
          <a:p>
            <a:pPr algn="l"/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 provide the current physical address where the startup is based (office or primary place of operations—this may include a university). Also indicate whether you are open to remote or hybrid work, as we receive applications from international candidates.</a:t>
            </a:r>
            <a:endParaRPr lang="en-US" dirty="0"/>
          </a:p>
          <a:p>
            <a:pPr algn="l"/>
            <a:endParaRPr lang="en-US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sz="9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READ MORE HERE </a:t>
            </a:r>
          </a:p>
          <a:p>
            <a:pPr algn="l"/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Insert link to website or social media profile – otherwise delete this section.</a:t>
            </a:r>
          </a:p>
          <a:p>
            <a:pPr algn="l"/>
            <a:endParaRPr lang="en-US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/>
            <a:r>
              <a:rPr lang="en-US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relevant, insert logo here.</a:t>
            </a:r>
            <a:endParaRPr lang="da-DK" sz="9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04776" y="2353959"/>
            <a:ext cx="4003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>
                    <a:lumMod val="50000"/>
                  </a:schemeClr>
                </a:solidFill>
              </a:rPr>
              <a:t>………………………………………………………….</a:t>
            </a:r>
          </a:p>
        </p:txBody>
      </p:sp>
      <p:sp>
        <p:nvSpPr>
          <p:cNvPr id="15" name="TextBox 14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764881" y="9111193"/>
            <a:ext cx="11364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SUPPORTED BY</a:t>
            </a:r>
          </a:p>
        </p:txBody>
      </p:sp>
      <p:pic>
        <p:nvPicPr>
          <p:cNvPr id="18" name="Picture 17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hq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150" y="9198740"/>
            <a:ext cx="1457083" cy="454446"/>
          </a:xfrm>
          <a:prstGeom prst="rect">
            <a:avLst/>
          </a:prstGeom>
        </p:spPr>
      </p:pic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90B635D-9A13-0F60-1DB5-A6EBE44D52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28713" y="391913"/>
            <a:ext cx="3466520" cy="488661"/>
          </a:xfrm>
          <a:prstGeom prst="roundRect">
            <a:avLst/>
          </a:prstGeom>
          <a:solidFill>
            <a:schemeClr val="accent2"/>
          </a:solidFill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Apply to co-found no later than 16 March 2026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r"/>
            <a:r>
              <a:rPr lang="en-US" sz="1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via open-entrepreneurship.com/cofounder/ 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E3318BA-B339-EC9E-2174-CC6A568901E4}"/>
              </a:ext>
            </a:extLst>
          </p:cNvPr>
          <p:cNvSpPr/>
          <p:nvPr/>
        </p:nvSpPr>
        <p:spPr>
          <a:xfrm>
            <a:off x="5235700" y="2723288"/>
            <a:ext cx="1622300" cy="5345599"/>
          </a:xfrm>
          <a:prstGeom prst="rect">
            <a:avLst/>
          </a:prstGeom>
          <a:solidFill>
            <a:srgbClr val="1C35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7" name="Graphic 16" descr="Image with solid fill">
            <a:extLst>
              <a:ext uri="{FF2B5EF4-FFF2-40B4-BE49-F238E27FC236}">
                <a16:creationId xmlns:a16="http://schemas.microsoft.com/office/drawing/2014/main" id="{24263018-0ED7-15A0-BA86-ED432CA3E0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582245" y="5464327"/>
            <a:ext cx="914400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346A3C5-48F5-106C-88F5-762BC7D01685}"/>
              </a:ext>
            </a:extLst>
          </p:cNvPr>
          <p:cNvSpPr txBox="1"/>
          <p:nvPr/>
        </p:nvSpPr>
        <p:spPr>
          <a:xfrm>
            <a:off x="5452022" y="4009655"/>
            <a:ext cx="11222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da-DK" sz="1600" b="1" cap="all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a-DK" sz="1600" cap="all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[INSERT PICTURE HERE]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64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0F2BF02-8992-E5D6-486C-A79804D7FB8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D6DEAC6-46CA-A45D-5F76-BF9ECFDFFE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80070" y="4415481"/>
            <a:ext cx="4497860" cy="1075037"/>
          </a:xfrm>
          <a:prstGeom prst="roundRect">
            <a:avLst/>
          </a:prstGeom>
          <a:solidFill>
            <a:srgbClr val="1C35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Example </a:t>
            </a:r>
          </a:p>
          <a:p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One-pager from Co-Founder Run Autumn 2025</a:t>
            </a:r>
          </a:p>
        </p:txBody>
      </p:sp>
    </p:spTree>
    <p:extLst>
      <p:ext uri="{BB962C8B-B14F-4D97-AF65-F5344CB8AC3E}">
        <p14:creationId xmlns:p14="http://schemas.microsoft.com/office/powerpoint/2010/main" val="3664115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9618551A461644AEC85AB192736AF2" ma:contentTypeVersion="2" ma:contentTypeDescription="Create a new document." ma:contentTypeScope="" ma:versionID="96ed8a3e303f2d6283a12b60037c3202">
  <xsd:schema xmlns:xsd="http://www.w3.org/2001/XMLSchema" xmlns:xs="http://www.w3.org/2001/XMLSchema" xmlns:p="http://schemas.microsoft.com/office/2006/metadata/properties" xmlns:ns2="a90bc70f-b00b-43f8-a1cb-9d0c06008448" targetNamespace="http://schemas.microsoft.com/office/2006/metadata/properties" ma:root="true" ma:fieldsID="287ae8c5f5883885b1df25370c4a1754" ns2:_="">
    <xsd:import namespace="a90bc70f-b00b-43f8-a1cb-9d0c0600844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0bc70f-b00b-43f8-a1cb-9d0c060084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51E5275-A7F8-4B0F-A8FD-80AA3DFF09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8EA016-E6B6-4C44-9055-D18E43951E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0bc70f-b00b-43f8-a1cb-9d0c060084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73EFFF-AF3A-451B-9F49-F1063C2F3739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infopath/2007/PartnerControls"/>
    <ds:schemaRef ds:uri="a90bc70f-b00b-43f8-a1cb-9d0c06008448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732</Words>
  <Application>Microsoft Office PowerPoint</Application>
  <PresentationFormat>A4 Paper (210x297 mm)</PresentationFormat>
  <Paragraphs>90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Office-tema</vt:lpstr>
      <vt:lpstr>PowerPoint Presentation</vt:lpstr>
      <vt:lpstr>   One liner here (concise statement for commercial use) Name of startup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 sol, vind og biomasse til grøn e-metanol og en investering på flere mia. kr.</dc:title>
  <dc:creator>David Erichsen</dc:creator>
  <cp:lastModifiedBy>Caroline Brandt Middelfart</cp:lastModifiedBy>
  <cp:revision>65</cp:revision>
  <cp:lastPrinted>2023-02-21T10:32:00Z</cp:lastPrinted>
  <dcterms:created xsi:type="dcterms:W3CDTF">2023-02-20T14:47:54Z</dcterms:created>
  <dcterms:modified xsi:type="dcterms:W3CDTF">2026-01-22T08:18:20Z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0x010100B69618551A461644AEC85AB192736AF2</vt:lpwstr>
  </property>
</Properties>
</file>